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72" r:id="rId4"/>
    <p:sldId id="274" r:id="rId5"/>
    <p:sldId id="275" r:id="rId6"/>
    <p:sldId id="276" r:id="rId7"/>
    <p:sldId id="277" r:id="rId8"/>
    <p:sldId id="278" r:id="rId9"/>
    <p:sldId id="271"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12700" cap="flat">
              <a:solidFill>
                <a:srgbClr val="F0F0F0"/>
              </a:solidFill>
              <a:prstDash val="solid"/>
              <a:miter lim="400000"/>
            </a:ln>
          </a:bottom>
          <a:insideH>
            <a:ln w="1270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7"/>
    <p:restoredTop sz="94677"/>
  </p:normalViewPr>
  <p:slideViewPr>
    <p:cSldViewPr snapToGrid="0" snapToObjects="1">
      <p:cViewPr varScale="1">
        <p:scale>
          <a:sx n="77" d="100"/>
          <a:sy n="77" d="100"/>
        </p:scale>
        <p:origin x="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435100" y="3454400"/>
            <a:ext cx="21526500" cy="3568700"/>
          </a:xfrm>
          <a:prstGeom prst="rect">
            <a:avLst/>
          </a:prstGeom>
        </p:spPr>
        <p:txBody>
          <a:bodyPr anchor="b"/>
          <a:lstStyle/>
          <a:p>
            <a:r>
              <a:t>标题文本</a:t>
            </a:r>
          </a:p>
        </p:txBody>
      </p:sp>
      <p:sp>
        <p:nvSpPr>
          <p:cNvPr id="12" name="正文级别 1…"/>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1435100" y="9677400"/>
            <a:ext cx="21526500" cy="1524000"/>
          </a:xfrm>
          <a:prstGeom prst="rect">
            <a:avLst/>
          </a:prstGeom>
        </p:spPr>
        <p:txBody>
          <a:bodyPr anchor="b"/>
          <a:lstStyle/>
          <a:p>
            <a:r>
              <a:t>标题文本</a:t>
            </a:r>
          </a:p>
        </p:txBody>
      </p:sp>
      <p:sp>
        <p:nvSpPr>
          <p:cNvPr id="22" name="正文级别 1…"/>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422400" y="4940300"/>
            <a:ext cx="21526500" cy="3822700"/>
          </a:xfrm>
          <a:prstGeom prst="rect">
            <a:avLst/>
          </a:prstGeom>
        </p:spPr>
        <p:txBody>
          <a:bodyPr/>
          <a:lstStyle/>
          <a:p>
            <a:r>
              <a:t>标题文本</a:t>
            </a:r>
          </a:p>
        </p:txBody>
      </p:sp>
      <p:sp>
        <p:nvSpPr>
          <p:cNvPr id="31"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1435100" y="3898900"/>
            <a:ext cx="21526500" cy="8051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xfrm>
            <a:off x="1435100" y="1003300"/>
            <a:ext cx="21526500" cy="2209800"/>
          </a:xfrm>
          <a:prstGeom prst="rect">
            <a:avLst/>
          </a:prstGeom>
        </p:spPr>
        <p:txBody>
          <a:bodyPr/>
          <a:lstStyle/>
          <a:p>
            <a:r>
              <a:t>标题文本</a:t>
            </a:r>
          </a:p>
        </p:txBody>
      </p:sp>
      <p:sp>
        <p:nvSpPr>
          <p:cNvPr id="67" name="正文级别 1…"/>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图像"/>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图像"/>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9" r:id="rId9"/>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Grp="1" noChangeAspect="1"/>
          </p:cNvPicPr>
          <p:nvPr>
            <p:ph type="pic" idx="21"/>
          </p:nvPr>
        </p:nvPicPr>
        <p:blipFill>
          <a:blip r:embed="rId2"/>
          <a:srcRect l="661" t="9563" r="16653" b="1409"/>
          <a:stretch>
            <a:fillRect/>
          </a:stretch>
        </p:blipFill>
        <p:spPr>
          <a:xfrm>
            <a:off x="14379402" y="3136900"/>
            <a:ext cx="9525000" cy="9575800"/>
          </a:xfrm>
          <a:prstGeom prst="rect">
            <a:avLst/>
          </a:prstGeom>
        </p:spPr>
      </p:pic>
      <p:sp>
        <p:nvSpPr>
          <p:cNvPr id="120" name="数据结构答辩"/>
          <p:cNvSpPr txBox="1">
            <a:spLocks noGrp="1"/>
          </p:cNvSpPr>
          <p:nvPr>
            <p:ph type="title"/>
          </p:nvPr>
        </p:nvSpPr>
        <p:spPr>
          <a:prstGeom prst="rect">
            <a:avLst/>
          </a:prstGeom>
        </p:spPr>
        <p:txBody>
          <a:bodyPr>
            <a:normAutofit/>
          </a:bodyPr>
          <a:lstStyle/>
          <a:p>
            <a:r>
              <a:rPr lang="zh-CN" altLang="en-US" dirty="0"/>
              <a:t>机器学习大作业答辩</a:t>
            </a:r>
          </a:p>
        </p:txBody>
      </p:sp>
      <p:sp>
        <p:nvSpPr>
          <p:cNvPr id="121" name="汉诺塔问题…"/>
          <p:cNvSpPr txBox="1">
            <a:spLocks noGrp="1"/>
          </p:cNvSpPr>
          <p:nvPr>
            <p:ph type="body" sz="half" idx="1"/>
          </p:nvPr>
        </p:nvSpPr>
        <p:spPr>
          <a:xfrm>
            <a:off x="266007" y="3136900"/>
            <a:ext cx="14113395" cy="9652000"/>
          </a:xfrm>
          <a:prstGeom prst="rect">
            <a:avLst/>
          </a:prstGeom>
        </p:spPr>
        <p:txBody>
          <a:bodyPr/>
          <a:lstStyle/>
          <a:p>
            <a:pPr marL="457199" indent="-457199">
              <a:defRPr sz="8800"/>
            </a:pPr>
            <a:r>
              <a:rPr lang="zh-CN" altLang="zh-CN" dirty="0"/>
              <a:t>车牌识别与定位</a:t>
            </a:r>
            <a:endParaRPr lang="en-US" altLang="zh-CN" dirty="0"/>
          </a:p>
          <a:p>
            <a:pPr marL="457199" indent="-457199">
              <a:defRPr sz="8800"/>
            </a:pPr>
            <a:r>
              <a:rPr lang="en" dirty="0"/>
              <a:t>License plate recognition and positioning</a:t>
            </a:r>
            <a:endParaRPr dirty="0"/>
          </a:p>
          <a:p>
            <a:pPr marL="457199" indent="-457199">
              <a:defRPr sz="8800">
                <a:effectLst/>
              </a:defRPr>
            </a:pPr>
            <a:r>
              <a:rPr dirty="0"/>
              <a:t>20级智能科学与技术一班</a:t>
            </a:r>
            <a:endParaRPr lang="en-US" dirty="0"/>
          </a:p>
          <a:p>
            <a:pPr marL="457199" indent="-457199">
              <a:defRPr sz="8800">
                <a:effectLst/>
              </a:defRPr>
            </a:pPr>
            <a:r>
              <a:rPr lang="zh-CN" altLang="en-US" dirty="0"/>
              <a:t>孙成</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汉诺塔问题背景"/>
          <p:cNvSpPr txBox="1">
            <a:spLocks noGrp="1"/>
          </p:cNvSpPr>
          <p:nvPr>
            <p:ph type="ctrTitle"/>
          </p:nvPr>
        </p:nvSpPr>
        <p:spPr>
          <a:xfrm>
            <a:off x="1428750" y="764771"/>
            <a:ext cx="21526500" cy="1673791"/>
          </a:xfrm>
          <a:prstGeom prst="rect">
            <a:avLst/>
          </a:prstGeom>
        </p:spPr>
        <p:txBody>
          <a:bodyPr/>
          <a:lstStyle/>
          <a:p>
            <a:pPr marL="457199" indent="-457199">
              <a:defRPr sz="8800"/>
            </a:pPr>
            <a:r>
              <a:rPr lang="zh-CN" altLang="zh-CN" dirty="0"/>
              <a:t>车牌识别与定位</a:t>
            </a:r>
            <a:r>
              <a:rPr lang="zh-CN" altLang="en-US" dirty="0"/>
              <a:t>摘要</a:t>
            </a:r>
            <a:endParaRPr lang="en-US" altLang="zh-CN" dirty="0"/>
          </a:p>
        </p:txBody>
      </p:sp>
      <p:sp>
        <p:nvSpPr>
          <p:cNvPr id="124" name="汉诺塔问题是源于印度一个古老传说的益智玩具。大梵天创造世界的时候做了三根金刚石柱子，在一根柱子上从下往上按照大小顺序摞着64片黄金圆盘。大梵天命令婆罗门把圆盘从下面开始按大小顺序重新摆放在另一根柱子上。并且规定，在小圆盘上不能放大圆盘，在三根柱子之间一次只能移动一个圆盘。"/>
          <p:cNvSpPr txBox="1">
            <a:spLocks noGrp="1"/>
          </p:cNvSpPr>
          <p:nvPr>
            <p:ph type="subTitle" idx="1"/>
          </p:nvPr>
        </p:nvSpPr>
        <p:spPr>
          <a:xfrm>
            <a:off x="0" y="3192087"/>
            <a:ext cx="24383999" cy="10523913"/>
          </a:xfrm>
          <a:prstGeom prst="rect">
            <a:avLst/>
          </a:prstGeom>
        </p:spPr>
        <p:txBody>
          <a:bodyPr>
            <a:normAutofit/>
          </a:bodyPr>
          <a:lstStyle>
            <a:lvl1pPr marR="457200" algn="l" defTabSz="266700">
              <a:defRPr sz="7000">
                <a:latin typeface="Helvetica"/>
                <a:ea typeface="Helvetica"/>
                <a:cs typeface="Helvetica"/>
                <a:sym typeface="Helvetica"/>
              </a:defRPr>
            </a:lvl1pPr>
          </a:lstStyle>
          <a:p>
            <a:pPr indent="266700" algn="just">
              <a:lnSpc>
                <a:spcPct val="125000"/>
              </a:lnSpc>
            </a:pPr>
            <a:r>
              <a:rPr lang="en-US" altLang="zh-CN" sz="5400" b="1" dirty="0">
                <a:latin typeface="+mn-lt"/>
                <a:ea typeface="+mn-ea"/>
                <a:cs typeface="+mn-cs"/>
                <a:sym typeface="Helvetica Neue"/>
              </a:rPr>
              <a:t>				</a:t>
            </a:r>
            <a:r>
              <a:rPr lang="zh-CN" altLang="zh-CN" sz="5400" b="1" dirty="0">
                <a:latin typeface="+mn-lt"/>
                <a:ea typeface="+mn-ea"/>
                <a:cs typeface="+mn-cs"/>
                <a:sym typeface="Helvetica Neue"/>
              </a:rPr>
              <a:t>在城市交通管理、视频监控、车辆识别和停车场管理中车牌识别是一项富有挑战而重要的任务，图像的清晰度、光照条件、天气因素、图像形变和车牌字符的多变性使车牌识别问题变的比较复杂。一个鲁棒的车牌识别系统应当能够应对各种环境的变换而不失准确性。</a:t>
            </a:r>
            <a:r>
              <a:rPr lang="en-US" altLang="zh-CN" sz="5400" b="1" dirty="0" err="1">
                <a:latin typeface="+mn-lt"/>
                <a:ea typeface="+mn-ea"/>
                <a:cs typeface="+mn-cs"/>
                <a:sym typeface="Helvetica Neue"/>
              </a:rPr>
              <a:t>LPRNet</a:t>
            </a:r>
            <a:r>
              <a:rPr lang="zh-CN" altLang="zh-CN" sz="5400" b="1" dirty="0">
                <a:latin typeface="+mn-lt"/>
                <a:ea typeface="+mn-ea"/>
                <a:cs typeface="+mn-cs"/>
                <a:sym typeface="Helvetica Neue"/>
              </a:rPr>
              <a:t>没有对字符进行预分割，可以说是一个端到端的车牌识别算法，为什么说是</a:t>
            </a:r>
            <a:r>
              <a:rPr lang="en-US" altLang="zh-CN" sz="5400" b="1" dirty="0">
                <a:latin typeface="+mn-lt"/>
                <a:ea typeface="+mn-ea"/>
                <a:cs typeface="+mn-cs"/>
                <a:sym typeface="Helvetica Neue"/>
              </a:rPr>
              <a:t>“</a:t>
            </a:r>
            <a:r>
              <a:rPr lang="zh-CN" altLang="zh-CN" sz="5400" b="1" dirty="0">
                <a:latin typeface="+mn-lt"/>
                <a:ea typeface="+mn-ea"/>
                <a:cs typeface="+mn-cs"/>
                <a:sym typeface="Helvetica Neue"/>
              </a:rPr>
              <a:t>可以说</a:t>
            </a:r>
            <a:r>
              <a:rPr lang="en-US" altLang="zh-CN" sz="5400" b="1" dirty="0">
                <a:latin typeface="+mn-lt"/>
                <a:ea typeface="+mn-ea"/>
                <a:cs typeface="+mn-cs"/>
                <a:sym typeface="Helvetica Neue"/>
              </a:rPr>
              <a:t>”</a:t>
            </a:r>
            <a:r>
              <a:rPr lang="zh-CN" altLang="zh-CN" sz="5400" b="1" dirty="0">
                <a:latin typeface="+mn-lt"/>
                <a:ea typeface="+mn-ea"/>
                <a:cs typeface="+mn-cs"/>
                <a:sym typeface="Helvetica Neue"/>
              </a:rPr>
              <a:t>呢？。因为文章没有考虑车牌检测问题，车牌检测通过</a:t>
            </a:r>
            <a:r>
              <a:rPr lang="en-US" altLang="zh-CN" sz="5400" b="1" dirty="0">
                <a:latin typeface="+mn-lt"/>
                <a:ea typeface="+mn-ea"/>
                <a:cs typeface="+mn-cs"/>
                <a:sym typeface="Helvetica Neue"/>
              </a:rPr>
              <a:t>LBP-cascade</a:t>
            </a:r>
            <a:r>
              <a:rPr lang="zh-CN" altLang="zh-CN" sz="5400" b="1" dirty="0">
                <a:latin typeface="+mn-lt"/>
                <a:ea typeface="+mn-ea"/>
                <a:cs typeface="+mn-cs"/>
                <a:sym typeface="Helvetica Neue"/>
              </a:rPr>
              <a:t>获得。卷积神经网络在图像分类、目标检测和语义分割等计算机视觉任务中凸显了有效性和优越性，很多</a:t>
            </a:r>
            <a:r>
              <a:rPr lang="en-US" altLang="zh-CN" sz="5400" b="1" dirty="0">
                <a:latin typeface="+mn-lt"/>
                <a:ea typeface="+mn-ea"/>
                <a:cs typeface="+mn-cs"/>
                <a:sym typeface="Helvetica Neue"/>
              </a:rPr>
              <a:t>LPR</a:t>
            </a:r>
            <a:r>
              <a:rPr lang="zh-CN" altLang="zh-CN" sz="5400" b="1" dirty="0">
                <a:latin typeface="+mn-lt"/>
                <a:ea typeface="+mn-ea"/>
                <a:cs typeface="+mn-cs"/>
                <a:sym typeface="Helvetica Neue"/>
              </a:rPr>
              <a:t>车牌卷识别算法基于积神经网络设计，</a:t>
            </a:r>
            <a:r>
              <a:rPr lang="en-US" altLang="zh-CN" sz="5400" b="1" dirty="0" err="1">
                <a:latin typeface="+mn-lt"/>
                <a:ea typeface="+mn-ea"/>
                <a:cs typeface="+mn-cs"/>
                <a:sym typeface="Helvetica Neue"/>
              </a:rPr>
              <a:t>LPRNet</a:t>
            </a:r>
            <a:r>
              <a:rPr lang="zh-CN" altLang="zh-CN" sz="5400" b="1" dirty="0">
                <a:latin typeface="+mn-lt"/>
                <a:ea typeface="+mn-ea"/>
                <a:cs typeface="+mn-cs"/>
                <a:sym typeface="Helvetica Neue"/>
              </a:rPr>
              <a:t>也是如此。不同于其他车牌识别算法，</a:t>
            </a:r>
            <a:r>
              <a:rPr lang="en-US" altLang="zh-CN" sz="5400" b="1" dirty="0" err="1">
                <a:latin typeface="+mn-lt"/>
                <a:ea typeface="+mn-ea"/>
                <a:cs typeface="+mn-cs"/>
                <a:sym typeface="Helvetica Neue"/>
              </a:rPr>
              <a:t>LPRNet</a:t>
            </a:r>
            <a:r>
              <a:rPr lang="zh-CN" altLang="zh-CN" sz="5400" b="1" dirty="0">
                <a:latin typeface="+mn-lt"/>
                <a:ea typeface="+mn-ea"/>
                <a:cs typeface="+mn-cs"/>
                <a:sym typeface="Helvetica Neue"/>
              </a:rPr>
              <a:t>瞄准嵌入式设备。</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针对研究内容采取的具体的技术方案</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236123"/>
            <a:ext cx="21526500" cy="10731732"/>
          </a:xfrm>
        </p:spPr>
        <p:txBody>
          <a:bodyPr>
            <a:normAutofit/>
          </a:bodyPr>
          <a:lstStyle/>
          <a:p>
            <a:pPr algn="just"/>
            <a:r>
              <a:rPr lang="en-US" altLang="zh-CN" sz="5200" kern="100" dirty="0">
                <a:solidFill>
                  <a:schemeClr val="tx1"/>
                </a:solidFill>
                <a:effectLst/>
                <a:latin typeface="Times New Roman" panose="02020603050405020304" pitchFamily="18" charset="0"/>
                <a:ea typeface="宋体" panose="02010600030101010101" pitchFamily="2" charset="-122"/>
              </a:rPr>
              <a:t>2.1 </a:t>
            </a:r>
            <a:r>
              <a:rPr lang="zh-CN" altLang="zh-CN" sz="5200" kern="100" dirty="0">
                <a:solidFill>
                  <a:schemeClr val="tx1"/>
                </a:solidFill>
                <a:effectLst/>
                <a:latin typeface="Times New Roman" panose="02020603050405020304" pitchFamily="18" charset="0"/>
                <a:ea typeface="宋体" panose="02010600030101010101" pitchFamily="2" charset="-122"/>
              </a:rPr>
              <a:t>具体技术路线</a:t>
            </a:r>
          </a:p>
          <a:p>
            <a:pPr indent="266700" algn="just">
              <a:lnSpc>
                <a:spcPct val="125000"/>
              </a:lnSpc>
            </a:pPr>
            <a:r>
              <a:rPr lang="zh-CN" altLang="zh-CN" sz="5200" kern="100" dirty="0">
                <a:solidFill>
                  <a:schemeClr val="tx1"/>
                </a:solidFill>
                <a:effectLst/>
                <a:latin typeface="Times New Roman" panose="02020603050405020304" pitchFamily="18" charset="0"/>
                <a:ea typeface="宋体" panose="02010600030101010101" pitchFamily="2" charset="-122"/>
              </a:rPr>
              <a:t>基于</a:t>
            </a:r>
            <a:r>
              <a:rPr lang="en-US" altLang="zh-CN" sz="5200" kern="100" dirty="0" err="1">
                <a:solidFill>
                  <a:schemeClr val="tx1"/>
                </a:solidFill>
                <a:effectLst/>
                <a:latin typeface="Times New Roman" panose="02020603050405020304" pitchFamily="18" charset="0"/>
                <a:ea typeface="宋体" panose="02010600030101010101" pitchFamily="2" charset="-122"/>
              </a:rPr>
              <a:t>pytorch</a:t>
            </a:r>
            <a:r>
              <a:rPr lang="zh-CN" altLang="zh-CN" sz="5200" kern="100" dirty="0">
                <a:solidFill>
                  <a:schemeClr val="tx1"/>
                </a:solidFill>
                <a:effectLst/>
                <a:latin typeface="Times New Roman" panose="02020603050405020304" pitchFamily="18" charset="0"/>
                <a:ea typeface="宋体" panose="02010600030101010101" pitchFamily="2" charset="-122"/>
              </a:rPr>
              <a:t>深度学习框架，实用开源模型</a:t>
            </a:r>
            <a:r>
              <a:rPr lang="en-US" altLang="zh-CN" sz="5200" kern="100" dirty="0">
                <a:solidFill>
                  <a:schemeClr val="tx1"/>
                </a:solidFill>
                <a:effectLst/>
                <a:latin typeface="Times New Roman" panose="02020603050405020304" pitchFamily="18" charset="0"/>
                <a:ea typeface="宋体" panose="02010600030101010101" pitchFamily="2" charset="-122"/>
              </a:rPr>
              <a:t>yolov4</a:t>
            </a:r>
            <a:r>
              <a:rPr lang="zh-CN" altLang="zh-CN" sz="5200" kern="100" dirty="0">
                <a:solidFill>
                  <a:schemeClr val="tx1"/>
                </a:solidFill>
                <a:effectLst/>
                <a:latin typeface="Times New Roman" panose="02020603050405020304" pitchFamily="18" charset="0"/>
                <a:ea typeface="宋体" panose="02010600030101010101" pitchFamily="2" charset="-122"/>
              </a:rPr>
              <a:t>实现模板检测与</a:t>
            </a:r>
            <a:r>
              <a:rPr lang="en-US" altLang="zh-CN" sz="5200" kern="100" dirty="0">
                <a:solidFill>
                  <a:schemeClr val="tx1"/>
                </a:solidFill>
                <a:effectLst/>
                <a:latin typeface="Times New Roman" panose="02020603050405020304" pitchFamily="18" charset="0"/>
                <a:ea typeface="宋体" panose="02010600030101010101" pitchFamily="2" charset="-122"/>
              </a:rPr>
              <a:t>yolov5</a:t>
            </a:r>
            <a:r>
              <a:rPr lang="zh-CN" altLang="zh-CN" sz="5200" kern="100" dirty="0">
                <a:solidFill>
                  <a:schemeClr val="tx1"/>
                </a:solidFill>
                <a:effectLst/>
                <a:latin typeface="Times New Roman" panose="02020603050405020304" pitchFamily="18" charset="0"/>
                <a:ea typeface="宋体" panose="02010600030101010101" pitchFamily="2" charset="-122"/>
              </a:rPr>
              <a:t>实现车牌检测与</a:t>
            </a:r>
            <a:r>
              <a:rPr lang="en-US" altLang="zh-CN" sz="5200" kern="100" dirty="0" err="1">
                <a:solidFill>
                  <a:schemeClr val="tx1"/>
                </a:solidFill>
                <a:effectLst/>
                <a:latin typeface="Times New Roman" panose="02020603050405020304" pitchFamily="18" charset="0"/>
                <a:ea typeface="宋体" panose="02010600030101010101" pitchFamily="2" charset="-122"/>
              </a:rPr>
              <a:t>LPRNet</a:t>
            </a:r>
            <a:r>
              <a:rPr lang="zh-CN" altLang="zh-CN" sz="5200" kern="100" dirty="0">
                <a:solidFill>
                  <a:schemeClr val="tx1"/>
                </a:solidFill>
                <a:effectLst/>
                <a:latin typeface="Times New Roman" panose="02020603050405020304" pitchFamily="18" charset="0"/>
                <a:ea typeface="宋体" panose="02010600030101010101" pitchFamily="2" charset="-122"/>
              </a:rPr>
              <a:t>实现车牌检测</a:t>
            </a:r>
          </a:p>
          <a:p>
            <a:pPr algn="just"/>
            <a:r>
              <a:rPr lang="en-US" altLang="zh-CN" sz="5200" kern="100" dirty="0">
                <a:solidFill>
                  <a:schemeClr val="tx1"/>
                </a:solidFill>
                <a:effectLst/>
                <a:latin typeface="宋体" panose="02010600030101010101" pitchFamily="2" charset="-122"/>
                <a:ea typeface="宋体" panose="02010600030101010101" pitchFamily="2" charset="-122"/>
                <a:cs typeface="Arial" panose="020B0604020202020204" pitchFamily="34" charset="0"/>
              </a:rPr>
              <a:t> </a:t>
            </a:r>
            <a:endParaRPr lang="zh-CN" altLang="zh-CN" sz="52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5200" kern="100" dirty="0">
                <a:solidFill>
                  <a:schemeClr val="tx1"/>
                </a:solidFill>
                <a:effectLst/>
                <a:latin typeface="Times New Roman" panose="02020603050405020304" pitchFamily="18" charset="0"/>
                <a:ea typeface="宋体" panose="02010600030101010101" pitchFamily="2" charset="-122"/>
              </a:rPr>
              <a:t>2.2.</a:t>
            </a:r>
            <a:r>
              <a:rPr lang="zh-CN" altLang="zh-CN" sz="5200" kern="100" dirty="0">
                <a:solidFill>
                  <a:schemeClr val="tx1"/>
                </a:solidFill>
                <a:effectLst/>
                <a:latin typeface="Times New Roman" panose="02020603050405020304" pitchFamily="18" charset="0"/>
                <a:ea typeface="宋体" panose="02010600030101010101" pitchFamily="2" charset="-122"/>
              </a:rPr>
              <a:t>算法原理</a:t>
            </a:r>
          </a:p>
          <a:p>
            <a:pPr indent="266700" algn="just">
              <a:lnSpc>
                <a:spcPct val="125000"/>
              </a:lnSpc>
            </a:pPr>
            <a:r>
              <a:rPr lang="en-US" altLang="zh-CN" sz="5200" kern="100" dirty="0" err="1">
                <a:solidFill>
                  <a:schemeClr val="tx1"/>
                </a:solidFill>
                <a:effectLst/>
                <a:latin typeface="Times New Roman" panose="02020603050405020304" pitchFamily="18" charset="0"/>
                <a:ea typeface="宋体" panose="02010600030101010101" pitchFamily="2" charset="-122"/>
              </a:rPr>
              <a:t>LPRNet</a:t>
            </a:r>
            <a:r>
              <a:rPr lang="zh-CN" altLang="zh-CN" sz="5200" kern="100" dirty="0">
                <a:solidFill>
                  <a:schemeClr val="tx1"/>
                </a:solidFill>
                <a:effectLst/>
                <a:latin typeface="Times New Roman" panose="02020603050405020304" pitchFamily="18" charset="0"/>
                <a:ea typeface="宋体" panose="02010600030101010101" pitchFamily="2" charset="-122"/>
              </a:rPr>
              <a:t>是一种非常高效的神经网络，它只需要</a:t>
            </a:r>
            <a:r>
              <a:rPr lang="en-US" altLang="zh-CN" sz="5200" kern="100" dirty="0">
                <a:solidFill>
                  <a:schemeClr val="tx1"/>
                </a:solidFill>
                <a:effectLst/>
                <a:latin typeface="Times New Roman" panose="02020603050405020304" pitchFamily="18" charset="0"/>
                <a:ea typeface="宋体" panose="02010600030101010101" pitchFamily="2" charset="-122"/>
              </a:rPr>
              <a:t>0.34 </a:t>
            </a:r>
            <a:r>
              <a:rPr lang="en-US" altLang="zh-CN" sz="5200" kern="100" dirty="0" err="1">
                <a:solidFill>
                  <a:schemeClr val="tx1"/>
                </a:solidFill>
                <a:effectLst/>
                <a:latin typeface="Times New Roman" panose="02020603050405020304" pitchFamily="18" charset="0"/>
                <a:ea typeface="宋体" panose="02010600030101010101" pitchFamily="2" charset="-122"/>
              </a:rPr>
              <a:t>GFLops</a:t>
            </a:r>
            <a:r>
              <a:rPr lang="zh-CN" altLang="zh-CN" sz="5200" kern="100" dirty="0">
                <a:solidFill>
                  <a:schemeClr val="tx1"/>
                </a:solidFill>
                <a:effectLst/>
                <a:latin typeface="Times New Roman" panose="02020603050405020304" pitchFamily="18" charset="0"/>
                <a:ea typeface="宋体" panose="02010600030101010101" pitchFamily="2" charset="-122"/>
              </a:rPr>
              <a:t>就可以进行一次前向传播。此外，模型在保证实时性的同时，准确率也有保证。面对中文车牌，</a:t>
            </a:r>
            <a:r>
              <a:rPr lang="en-US" altLang="zh-CN" sz="5200" kern="100" dirty="0" err="1">
                <a:solidFill>
                  <a:schemeClr val="tx1"/>
                </a:solidFill>
                <a:effectLst/>
                <a:latin typeface="Times New Roman" panose="02020603050405020304" pitchFamily="18" charset="0"/>
                <a:ea typeface="宋体" panose="02010600030101010101" pitchFamily="2" charset="-122"/>
              </a:rPr>
              <a:t>LPRNet</a:t>
            </a:r>
            <a:r>
              <a:rPr lang="zh-CN" altLang="zh-CN" sz="5200" kern="100" dirty="0">
                <a:solidFill>
                  <a:schemeClr val="tx1"/>
                </a:solidFill>
                <a:effectLst/>
                <a:latin typeface="Times New Roman" panose="02020603050405020304" pitchFamily="18" charset="0"/>
                <a:ea typeface="宋体" panose="02010600030101010101" pitchFamily="2" charset="-122"/>
              </a:rPr>
              <a:t>可进行端到端的训练。</a:t>
            </a:r>
            <a:r>
              <a:rPr lang="en-US" altLang="zh-CN" sz="5200" kern="100" dirty="0" err="1">
                <a:solidFill>
                  <a:schemeClr val="tx1"/>
                </a:solidFill>
                <a:effectLst/>
                <a:latin typeface="Times New Roman" panose="02020603050405020304" pitchFamily="18" charset="0"/>
                <a:ea typeface="宋体" panose="02010600030101010101" pitchFamily="2" charset="-122"/>
              </a:rPr>
              <a:t>LPRNet</a:t>
            </a:r>
            <a:r>
              <a:rPr lang="zh-CN" altLang="zh-CN" sz="5200" kern="100" dirty="0">
                <a:solidFill>
                  <a:schemeClr val="tx1"/>
                </a:solidFill>
                <a:effectLst/>
                <a:latin typeface="Times New Roman" panose="02020603050405020304" pitchFamily="18" charset="0"/>
                <a:ea typeface="宋体" panose="02010600030101010101" pitchFamily="2" charset="-122"/>
              </a:rPr>
              <a:t>过程就是一个分类过程，输入裁剪后的车牌图片就得出车牌信息对应的数值。</a:t>
            </a:r>
          </a:p>
          <a:p>
            <a:endParaRPr kumimoji="1" lang="zh-CN" altLang="en-US" dirty="0"/>
          </a:p>
        </p:txBody>
      </p:sp>
    </p:spTree>
    <p:extLst>
      <p:ext uri="{BB962C8B-B14F-4D97-AF65-F5344CB8AC3E}">
        <p14:creationId xmlns:p14="http://schemas.microsoft.com/office/powerpoint/2010/main" val="26930607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472440" y="1915470"/>
            <a:ext cx="23911560" cy="2277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宋体" panose="02010600030101010101" pitchFamily="2" charset="-122"/>
                <a:ea typeface="宋体" panose="02010600030101010101" pitchFamily="2" charset="-122"/>
              </a:rPr>
              <a:t>3</a:t>
            </a:r>
            <a:r>
              <a:rPr lang="en-US" altLang="zh-CN" sz="4400" kern="100" dirty="0">
                <a:effectLst/>
                <a:latin typeface="Times New Roman" panose="02020603050405020304" pitchFamily="18" charset="0"/>
                <a:ea typeface="宋体" panose="02010600030101010101" pitchFamily="2" charset="-122"/>
              </a:rPr>
              <a:t>.1 </a:t>
            </a:r>
            <a:r>
              <a:rPr lang="zh-CN" altLang="zh-CN" sz="4400" kern="100" dirty="0">
                <a:effectLst/>
                <a:latin typeface="Times New Roman" panose="02020603050405020304" pitchFamily="18" charset="0"/>
                <a:ea typeface="宋体" panose="02010600030101010101" pitchFamily="2" charset="-122"/>
              </a:rPr>
              <a:t>实验数据</a:t>
            </a:r>
          </a:p>
          <a:p>
            <a:pPr algn="just"/>
            <a:r>
              <a:rPr lang="en-US" altLang="zh-CN" sz="4400" kern="100" dirty="0">
                <a:effectLst/>
                <a:latin typeface="宋体" panose="02010600030101010101" pitchFamily="2" charset="-122"/>
                <a:ea typeface="宋体" panose="02010600030101010101" pitchFamily="2" charset="-122"/>
              </a:rPr>
              <a:t>	</a:t>
            </a:r>
            <a:r>
              <a:rPr lang="zh-CN" altLang="zh-CN" sz="4400" kern="100" dirty="0">
                <a:effectLst/>
                <a:latin typeface="Times New Roman" panose="02020603050405020304" pitchFamily="18" charset="0"/>
                <a:ea typeface="宋体" panose="02010600030101010101" pitchFamily="2" charset="-122"/>
              </a:rPr>
              <a:t>我们的训练数据，以及</a:t>
            </a:r>
            <a:r>
              <a:rPr lang="en-US" altLang="zh-CN" sz="4400" kern="100" dirty="0">
                <a:effectLst/>
                <a:latin typeface="Times New Roman" panose="02020603050405020304" pitchFamily="18" charset="0"/>
                <a:ea typeface="宋体" panose="02010600030101010101" pitchFamily="2" charset="-122"/>
              </a:rPr>
              <a:t>yolo4</a:t>
            </a:r>
            <a:r>
              <a:rPr lang="zh-CN" altLang="zh-CN" sz="4400" kern="100" dirty="0">
                <a:effectLst/>
                <a:latin typeface="Times New Roman" panose="02020603050405020304" pitchFamily="18" charset="0"/>
                <a:ea typeface="宋体" panose="02010600030101010101" pitchFamily="2" charset="-122"/>
              </a:rPr>
              <a:t>的权重数据存放在‘</a:t>
            </a:r>
            <a:r>
              <a:rPr lang="en-US" altLang="zh-CN" sz="4400" kern="100" dirty="0" err="1">
                <a:effectLst/>
                <a:latin typeface="Times New Roman" panose="02020603050405020304" pitchFamily="18" charset="0"/>
                <a:ea typeface="宋体" panose="02010600030101010101" pitchFamily="2" charset="-122"/>
              </a:rPr>
              <a:t>model_data</a:t>
            </a:r>
            <a:r>
              <a:rPr lang="zh-CN" altLang="zh-CN" sz="4400" kern="100" dirty="0">
                <a:effectLst/>
                <a:latin typeface="Times New Roman" panose="02020603050405020304" pitchFamily="18" charset="0"/>
                <a:ea typeface="宋体" panose="02010600030101010101" pitchFamily="2" charset="-122"/>
              </a:rPr>
              <a:t>’下面：</a:t>
            </a:r>
            <a:endParaRPr lang="en-US" altLang="zh-CN" sz="4400" kern="100" dirty="0">
              <a:effectLst/>
              <a:latin typeface="Times New Roman" panose="02020603050405020304" pitchFamily="18" charset="0"/>
              <a:ea typeface="宋体" panose="02010600030101010101" pitchFamily="2" charset="-122"/>
            </a:endParaRPr>
          </a:p>
          <a:p>
            <a:pPr algn="just"/>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
            <a:extLst>
              <a:ext uri="{FF2B5EF4-FFF2-40B4-BE49-F238E27FC236}">
                <a16:creationId xmlns:a16="http://schemas.microsoft.com/office/drawing/2014/main" id="{6FFD9AAF-E05C-6C91-D036-3B2B8AE6A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483" y="3511204"/>
            <a:ext cx="6489034" cy="42444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6E407C42-F9C1-338E-91CF-5EA5BB41E0F8}"/>
              </a:ext>
            </a:extLst>
          </p:cNvPr>
          <p:cNvSpPr txBox="1"/>
          <p:nvPr/>
        </p:nvSpPr>
        <p:spPr>
          <a:xfrm>
            <a:off x="10409098" y="7970516"/>
            <a:ext cx="3565804" cy="12721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zh-CN" sz="2400" kern="100" dirty="0">
                <a:effectLst/>
                <a:latin typeface="等线 Light" panose="02010600030101010101" pitchFamily="2" charset="-122"/>
                <a:ea typeface="黑体" panose="02010609060101010101" pitchFamily="49" charset="-122"/>
                <a:cs typeface="Times New Roman" panose="02020603050405020304" pitchFamily="18" charset="0"/>
              </a:rPr>
              <a:t>图</a:t>
            </a:r>
            <a:r>
              <a:rPr lang="zh-CN" altLang="zh-CN" sz="2400" kern="100" dirty="0">
                <a:effectLst/>
                <a:latin typeface="等线 Light" panose="02010600030101010101" pitchFamily="2" charset="-122"/>
                <a:ea typeface="等线 Light" panose="02010600030101010101" pitchFamily="2" charset="-122"/>
                <a:cs typeface="Times New Roman" panose="02020603050405020304" pitchFamily="18" charset="0"/>
              </a:rPr>
              <a:t> </a:t>
            </a:r>
            <a:r>
              <a:rPr lang="en-US" altLang="zh-CN" sz="2400" kern="100" dirty="0">
                <a:effectLst/>
                <a:latin typeface="等线 Light" panose="02010600030101010101" pitchFamily="2" charset="-122"/>
                <a:ea typeface="等线 Light" panose="02010600030101010101" pitchFamily="2" charset="-122"/>
                <a:cs typeface="Times New Roman" panose="02020603050405020304" pitchFamily="18" charset="0"/>
              </a:rPr>
              <a:t>1 </a:t>
            </a:r>
            <a:r>
              <a:rPr lang="zh-CN" altLang="zh-CN" sz="2400" kern="100" dirty="0">
                <a:effectLst/>
                <a:latin typeface="等线 Light" panose="02010600030101010101" pitchFamily="2" charset="-122"/>
                <a:ea typeface="黑体" panose="02010609060101010101" pitchFamily="49" charset="-122"/>
                <a:cs typeface="Times New Roman" panose="02020603050405020304" pitchFamily="18" charset="0"/>
              </a:rPr>
              <a:t>实验数据</a:t>
            </a:r>
            <a:endParaRPr lang="zh-CN" altLang="zh-CN" sz="24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
        <p:nvSpPr>
          <p:cNvPr id="19" name="文本框 18">
            <a:extLst>
              <a:ext uri="{FF2B5EF4-FFF2-40B4-BE49-F238E27FC236}">
                <a16:creationId xmlns:a16="http://schemas.microsoft.com/office/drawing/2014/main" id="{A963BEB4-5C18-AB52-1C6B-B8CAD9174866}"/>
              </a:ext>
            </a:extLst>
          </p:cNvPr>
          <p:cNvSpPr txBox="1"/>
          <p:nvPr/>
        </p:nvSpPr>
        <p:spPr>
          <a:xfrm>
            <a:off x="472440" y="8545194"/>
            <a:ext cx="23750847" cy="4596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000" kern="100" dirty="0">
                <a:effectLst/>
                <a:latin typeface="Times New Roman" panose="02020603050405020304" pitchFamily="18" charset="0"/>
                <a:ea typeface="宋体" panose="02010600030101010101" pitchFamily="2" charset="-122"/>
              </a:rPr>
              <a:t>3.2 </a:t>
            </a:r>
            <a:r>
              <a:rPr lang="zh-CN" altLang="zh-CN" sz="4000" kern="100" dirty="0">
                <a:effectLst/>
                <a:latin typeface="Times New Roman" panose="02020603050405020304" pitchFamily="18" charset="0"/>
                <a:ea typeface="宋体" panose="02010600030101010101" pitchFamily="2" charset="-122"/>
              </a:rPr>
              <a:t>实验环境</a:t>
            </a:r>
          </a:p>
          <a:p>
            <a:pPr algn="just"/>
            <a:r>
              <a:rPr lang="en-US" altLang="zh-CN" sz="4000" kern="100" dirty="0">
                <a:effectLst/>
                <a:latin typeface="宋体" panose="02010600030101010101" pitchFamily="2" charset="-122"/>
                <a:ea typeface="宋体" panose="02010600030101010101" pitchFamily="2" charset="-122"/>
              </a:rPr>
              <a:t>	MacBook Pro</a:t>
            </a:r>
            <a:r>
              <a:rPr lang="zh-CN" altLang="zh-CN" sz="4000" kern="100" dirty="0">
                <a:effectLst/>
                <a:latin typeface="Times New Roman" panose="02020603050405020304" pitchFamily="18" charset="0"/>
                <a:ea typeface="宋体" panose="02010600030101010101" pitchFamily="2" charset="-122"/>
              </a:rPr>
              <a:t>（</a:t>
            </a:r>
            <a:r>
              <a:rPr lang="en-US" altLang="zh-CN" sz="4000" kern="100" dirty="0">
                <a:effectLst/>
                <a:latin typeface="Times New Roman" panose="02020603050405020304" pitchFamily="18" charset="0"/>
                <a:ea typeface="宋体" panose="02010600030101010101" pitchFamily="2" charset="-122"/>
              </a:rPr>
              <a:t>macOS Monterey12.6</a:t>
            </a:r>
            <a:r>
              <a:rPr lang="zh-CN" altLang="zh-CN" sz="4000" kern="100" dirty="0">
                <a:effectLst/>
                <a:latin typeface="Times New Roman" panose="02020603050405020304" pitchFamily="18" charset="0"/>
                <a:ea typeface="宋体" panose="02010600030101010101" pitchFamily="2" charset="-122"/>
              </a:rPr>
              <a:t>）</a:t>
            </a:r>
          </a:p>
          <a:p>
            <a:pPr algn="just"/>
            <a:r>
              <a:rPr lang="en-US" altLang="zh-CN" sz="4000" kern="100" dirty="0">
                <a:effectLst/>
                <a:latin typeface="宋体" panose="02010600030101010101" pitchFamily="2" charset="-122"/>
                <a:ea typeface="宋体" panose="02010600030101010101" pitchFamily="2" charset="-122"/>
              </a:rPr>
              <a:t>	PyCharm 2021.3.2 (Professional Edition)</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宋体" panose="02010600030101010101" pitchFamily="2" charset="-122"/>
                <a:ea typeface="宋体" panose="02010600030101010101" pitchFamily="2" charset="-122"/>
              </a:rPr>
              <a:t>	Build #PY-213.6777.50, built on January 27, 2022</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宋体" panose="02010600030101010101" pitchFamily="2" charset="-122"/>
                <a:ea typeface="宋体" panose="02010600030101010101" pitchFamily="2" charset="-122"/>
              </a:rPr>
              <a:t>	Licensed to </a:t>
            </a:r>
            <a:r>
              <a:rPr lang="zh-CN" altLang="zh-CN" sz="4000" kern="100" dirty="0">
                <a:effectLst/>
                <a:latin typeface="Times New Roman" panose="02020603050405020304" pitchFamily="18" charset="0"/>
                <a:ea typeface="宋体" panose="02010600030101010101" pitchFamily="2" charset="-122"/>
              </a:rPr>
              <a:t>成 孙</a:t>
            </a:r>
            <a:r>
              <a:rPr lang="zh-CN" altLang="en-US"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订阅有效期至</a:t>
            </a:r>
            <a:r>
              <a:rPr lang="en-US" altLang="zh-CN" sz="4000" kern="100" dirty="0">
                <a:effectLst/>
                <a:latin typeface="Times New Roman" panose="02020603050405020304" pitchFamily="18" charset="0"/>
                <a:ea typeface="宋体" panose="02010600030101010101" pitchFamily="2" charset="-122"/>
              </a:rPr>
              <a:t> 2023</a:t>
            </a:r>
            <a:r>
              <a:rPr lang="zh-CN" altLang="zh-CN" sz="4000" kern="100" dirty="0">
                <a:effectLst/>
                <a:latin typeface="Times New Roman" panose="02020603050405020304" pitchFamily="18" charset="0"/>
                <a:ea typeface="宋体" panose="02010600030101010101" pitchFamily="2" charset="-122"/>
              </a:rPr>
              <a:t>年</a:t>
            </a:r>
            <a:r>
              <a:rPr lang="en-US" altLang="zh-CN" sz="4000" kern="100" dirty="0">
                <a:effectLst/>
                <a:latin typeface="Times New Roman" panose="02020603050405020304" pitchFamily="18" charset="0"/>
                <a:ea typeface="宋体" panose="02010600030101010101" pitchFamily="2" charset="-122"/>
              </a:rPr>
              <a:t>10</a:t>
            </a:r>
            <a:r>
              <a:rPr lang="zh-CN" altLang="zh-CN" sz="4000" kern="100" dirty="0">
                <a:effectLst/>
                <a:latin typeface="Times New Roman" panose="02020603050405020304" pitchFamily="18" charset="0"/>
                <a:ea typeface="宋体" panose="02010600030101010101" pitchFamily="2" charset="-122"/>
              </a:rPr>
              <a:t>月</a:t>
            </a:r>
            <a:r>
              <a:rPr lang="en-US" altLang="zh-CN" sz="4000" kern="100" dirty="0">
                <a:effectLst/>
                <a:latin typeface="Times New Roman" panose="02020603050405020304" pitchFamily="18" charset="0"/>
                <a:ea typeface="宋体" panose="02010600030101010101" pitchFamily="2" charset="-122"/>
              </a:rPr>
              <a:t>11</a:t>
            </a:r>
            <a:r>
              <a:rPr lang="zh-CN" altLang="zh-CN" sz="4000" kern="100" dirty="0">
                <a:effectLst/>
                <a:latin typeface="Times New Roman" panose="02020603050405020304" pitchFamily="18" charset="0"/>
                <a:ea typeface="宋体" panose="02010600030101010101" pitchFamily="2" charset="-122"/>
              </a:rPr>
              <a:t>日。</a:t>
            </a:r>
          </a:p>
          <a:p>
            <a:pPr marL="266700" algn="just"/>
            <a:r>
              <a:rPr lang="en-US" altLang="zh-CN" sz="4000" kern="100" dirty="0">
                <a:effectLst/>
                <a:latin typeface="宋体" panose="02010600030101010101" pitchFamily="2" charset="-122"/>
                <a:ea typeface="宋体" panose="02010600030101010101" pitchFamily="2" charset="-122"/>
              </a:rPr>
              <a:t>	For educational use only.</a:t>
            </a:r>
            <a:endParaRPr lang="zh-CN" altLang="zh-CN" sz="4000" kern="100" dirty="0">
              <a:effectLst/>
              <a:latin typeface="Times New Roman" panose="02020603050405020304" pitchFamily="18" charset="0"/>
              <a:ea typeface="宋体" panose="02010600030101010101" pitchFamily="2" charset="-122"/>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566211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169340" y="1778628"/>
            <a:ext cx="23911560"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Times New Roman" panose="02020603050405020304" pitchFamily="18" charset="0"/>
                <a:ea typeface="宋体" panose="02010600030101010101" pitchFamily="2" charset="-122"/>
              </a:rPr>
              <a:t>3.3 </a:t>
            </a:r>
            <a:r>
              <a:rPr lang="zh-CN" altLang="zh-CN" sz="4400" kern="100" dirty="0">
                <a:effectLst/>
                <a:latin typeface="Times New Roman" panose="02020603050405020304" pitchFamily="18" charset="0"/>
                <a:ea typeface="宋体" panose="02010600030101010101" pitchFamily="2" charset="-122"/>
              </a:rPr>
              <a:t>实验结果</a:t>
            </a:r>
          </a:p>
          <a:p>
            <a:pPr algn="just"/>
            <a:r>
              <a:rPr lang="en-US" altLang="zh-CN" sz="4400" kern="100" dirty="0">
                <a:effectLst/>
                <a:latin typeface="宋体" panose="02010600030101010101" pitchFamily="2" charset="-122"/>
                <a:ea typeface="宋体" panose="02010600030101010101" pitchFamily="2" charset="-122"/>
              </a:rPr>
              <a:t>	</a:t>
            </a:r>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图形用户界面, 应用程序&#10;&#10;描述已自动生成">
            <a:extLst>
              <a:ext uri="{FF2B5EF4-FFF2-40B4-BE49-F238E27FC236}">
                <a16:creationId xmlns:a16="http://schemas.microsoft.com/office/drawing/2014/main" id="{818D517A-58C3-EDE5-3F89-0BB41127A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40" y="2709511"/>
            <a:ext cx="11866798" cy="7816452"/>
          </a:xfrm>
          <a:prstGeom prst="rect">
            <a:avLst/>
          </a:prstGeom>
        </p:spPr>
      </p:pic>
      <p:pic>
        <p:nvPicPr>
          <p:cNvPr id="6" name="图片 5" descr="图形用户界面&#10;&#10;描述已自动生成">
            <a:extLst>
              <a:ext uri="{FF2B5EF4-FFF2-40B4-BE49-F238E27FC236}">
                <a16:creationId xmlns:a16="http://schemas.microsoft.com/office/drawing/2014/main" id="{CA0DEE1C-5E69-7E78-4EA6-BED383C6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863" y="2733144"/>
            <a:ext cx="11884050" cy="7792819"/>
          </a:xfrm>
          <a:prstGeom prst="rect">
            <a:avLst/>
          </a:prstGeom>
        </p:spPr>
      </p:pic>
      <p:sp>
        <p:nvSpPr>
          <p:cNvPr id="7" name="文本框 6">
            <a:extLst>
              <a:ext uri="{FF2B5EF4-FFF2-40B4-BE49-F238E27FC236}">
                <a16:creationId xmlns:a16="http://schemas.microsoft.com/office/drawing/2014/main" id="{C53B581E-71E8-0E1C-33FB-C035A5BBABFC}"/>
              </a:ext>
            </a:extLst>
          </p:cNvPr>
          <p:cNvSpPr txBox="1"/>
          <p:nvPr/>
        </p:nvSpPr>
        <p:spPr>
          <a:xfrm>
            <a:off x="169340" y="10733571"/>
            <a:ext cx="2375947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400" kern="100" dirty="0">
                <a:effectLst/>
                <a:latin typeface="Times New Roman" panose="02020603050405020304" pitchFamily="18" charset="0"/>
                <a:ea typeface="宋体" panose="02010600030101010101" pitchFamily="2" charset="-122"/>
              </a:rPr>
              <a:t>3.4 </a:t>
            </a:r>
            <a:r>
              <a:rPr lang="zh-CN" altLang="zh-CN" sz="4400" kern="100" dirty="0">
                <a:effectLst/>
                <a:latin typeface="Times New Roman" panose="02020603050405020304" pitchFamily="18" charset="0"/>
                <a:ea typeface="宋体" panose="02010600030101010101" pitchFamily="2" charset="-122"/>
              </a:rPr>
              <a:t>实验分析</a:t>
            </a:r>
          </a:p>
          <a:p>
            <a:r>
              <a:rPr lang="zh-CN" altLang="zh-CN" sz="4400" kern="100" dirty="0">
                <a:effectLst/>
                <a:latin typeface="Times New Roman" panose="02020603050405020304" pitchFamily="18" charset="0"/>
                <a:ea typeface="宋体" panose="02010600030101010101" pitchFamily="2" charset="-122"/>
                <a:cs typeface="Times New Roman" panose="02020603050405020304" pitchFamily="18" charset="0"/>
              </a:rPr>
              <a:t>由实验结果分析可知，对于车牌的定位能够达到很高的精度，当时对于有遮挡的车牌识别正确率还有待提升。</a:t>
            </a:r>
            <a:r>
              <a:rPr lang="zh-CN" altLang="zh-CN" sz="4400" kern="100" dirty="0">
                <a:effectLst/>
                <a:ea typeface="Times New Roman" panose="02020603050405020304" pitchFamily="18" charset="0"/>
              </a:rPr>
              <a:t> </a:t>
            </a:r>
            <a:endParaRPr kumimoji="0" lang="zh-CN" altLang="en-US" sz="44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807144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716280"/>
            <a:ext cx="21526500" cy="1524000"/>
          </a:xfrm>
        </p:spPr>
        <p:txBody>
          <a:bodyPr/>
          <a:lstStyle/>
          <a:p>
            <a:pPr marL="457199" indent="-457199">
              <a:defRPr sz="8800"/>
            </a:pPr>
            <a:r>
              <a:rPr lang="zh-CN" altLang="en-US" sz="8800" dirty="0"/>
              <a:t>总结与下一步期望</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666750" y="3046517"/>
            <a:ext cx="23050500" cy="7140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车牌识别是指使用计算机视觉技术，通过对车牌图像的分析和处理，识别出车牌上的字符信息。这是一个广泛应用于交通管理、智能停车场、公路收费站等领域的重要技术。</a:t>
            </a:r>
            <a:r>
              <a:rPr lang="en-US" altLang="zh-CN" sz="4000" kern="100" dirty="0">
                <a:effectLst/>
                <a:latin typeface="Times New Roman" panose="02020603050405020304" pitchFamily="18" charset="0"/>
                <a:ea typeface="宋体" panose="02010600030101010101" pitchFamily="2" charset="-122"/>
              </a:rPr>
              <a:t> 	</a:t>
            </a:r>
          </a:p>
          <a:p>
            <a:pPr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在车牌识别项目中，首先需要进行图像预处理，即对车牌图像进行裁剪、灰度化、去噪等操作，以便为后续的识别做好准备。然后，可以使用形态学处理、阈值处理等方法来分离出车牌中的字符。最后，可以使用训练好的字符识别模型对分离出的字符进行识别，得到完整的车牌号码。</a:t>
            </a:r>
            <a:endParaRPr lang="en-US" altLang="zh-CN" sz="4000" kern="100" dirty="0">
              <a:effectLst/>
              <a:latin typeface="Times New Roman" panose="02020603050405020304" pitchFamily="18" charset="0"/>
              <a:ea typeface="宋体" panose="02010600030101010101" pitchFamily="2" charset="-122"/>
            </a:endParaRPr>
          </a:p>
          <a:p>
            <a:pPr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展望未来，车牌识别技术可能会继续发展，提高准确率和实时性，同时也可能会拓展到更多的应用场景。例如，可能会开发出能够识别多种不同车牌格式的系统，或者在汽车行业中使用车牌识别技术来帮助管理车辆信息。同时，随着计算机视觉技术的不断提升，车牌识别系统可能会变得更加智能，能够自动学习和改进。</a:t>
            </a:r>
          </a:p>
          <a:p>
            <a:pPr algn="just"/>
            <a:endParaRPr lang="en-US" altLang="zh-CN" sz="4400" kern="100" dirty="0">
              <a:effectLst/>
              <a:latin typeface="Times New Roman" panose="02020603050405020304" pitchFamily="18" charset="0"/>
              <a:ea typeface="宋体" panose="02010600030101010101" pitchFamily="2" charset="-122"/>
            </a:endParaRPr>
          </a:p>
          <a:p>
            <a:pPr algn="just"/>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480665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自我评价</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1961804" y="3621097"/>
            <a:ext cx="20532435" cy="5232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266700"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车牌识别项目是一个比较复杂的计算机视觉任务，需要综合运用许多不同的技术才能实现。在进行车牌识别项目时，需要考虑到车牌图像的各种变化，例如角度、遮挡、光照、噪声等，并综合使用各种图像处理技术来应对这些变化。</a:t>
            </a:r>
            <a:endParaRPr lang="en-US" altLang="zh-CN" sz="4000" kern="100" dirty="0">
              <a:effectLst/>
              <a:latin typeface="Times New Roman" panose="02020603050405020304" pitchFamily="18" charset="0"/>
              <a:ea typeface="宋体" panose="02010600030101010101" pitchFamily="2" charset="-122"/>
            </a:endParaRPr>
          </a:p>
          <a:p>
            <a:pPr indent="266700"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在进行车牌识别项目时，需要认真规划并制定合理的步骤，并结合实际情况选择合适的算法和技术。在项目进行过程中，还需要不断测试和调试，以提高系统的准确率和可靠性。</a:t>
            </a:r>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总的来说，车牌识别项目是一个具有挑战性的任务，但是通过学习，已然将困难克服，完成了既定任务</a:t>
            </a:r>
          </a:p>
          <a:p>
            <a:pPr algn="just"/>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141484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完整代码及注释</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文本&#10;&#10;描述已自动生成">
            <a:extLst>
              <a:ext uri="{FF2B5EF4-FFF2-40B4-BE49-F238E27FC236}">
                <a16:creationId xmlns:a16="http://schemas.microsoft.com/office/drawing/2014/main" id="{12595D20-7740-D08B-D979-7A6974C5D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4149"/>
            <a:ext cx="8305800" cy="10177767"/>
          </a:xfrm>
          <a:prstGeom prst="rect">
            <a:avLst/>
          </a:prstGeom>
        </p:spPr>
      </p:pic>
      <p:pic>
        <p:nvPicPr>
          <p:cNvPr id="9" name="图片 8" descr="文本&#10;&#10;中度可信度描述已自动生成">
            <a:extLst>
              <a:ext uri="{FF2B5EF4-FFF2-40B4-BE49-F238E27FC236}">
                <a16:creationId xmlns:a16="http://schemas.microsoft.com/office/drawing/2014/main" id="{7499A0D1-28A2-9862-3BE5-3CCAD89C4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450" y="1981200"/>
            <a:ext cx="8305800" cy="10177767"/>
          </a:xfrm>
          <a:prstGeom prst="rect">
            <a:avLst/>
          </a:prstGeom>
        </p:spPr>
      </p:pic>
      <p:pic>
        <p:nvPicPr>
          <p:cNvPr id="11" name="图片 10" descr="文本&#10;&#10;描述已自动生成">
            <a:extLst>
              <a:ext uri="{FF2B5EF4-FFF2-40B4-BE49-F238E27FC236}">
                <a16:creationId xmlns:a16="http://schemas.microsoft.com/office/drawing/2014/main" id="{CD10D7D0-1052-16D9-D997-8E669B9CC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8200" y="2095925"/>
            <a:ext cx="8305800" cy="10177767"/>
          </a:xfrm>
          <a:prstGeom prst="rect">
            <a:avLst/>
          </a:prstGeom>
        </p:spPr>
      </p:pic>
    </p:spTree>
    <p:extLst>
      <p:ext uri="{BB962C8B-B14F-4D97-AF65-F5344CB8AC3E}">
        <p14:creationId xmlns:p14="http://schemas.microsoft.com/office/powerpoint/2010/main" val="1659888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像" descr="图像"/>
          <p:cNvPicPr>
            <a:picLocks noGrp="1" noChangeAspect="1"/>
          </p:cNvPicPr>
          <p:nvPr>
            <p:ph type="pic" idx="21"/>
          </p:nvPr>
        </p:nvPicPr>
        <p:blipFill>
          <a:blip r:embed="rId2"/>
          <a:srcRect t="8784" r="19" b="8686"/>
          <a:stretch>
            <a:fillRect/>
          </a:stretch>
        </p:blipFill>
        <p:spPr>
          <a:xfrm>
            <a:off x="4597400" y="1067257"/>
            <a:ext cx="15177586" cy="8356601"/>
          </a:xfrm>
          <a:prstGeom prst="rect">
            <a:avLst/>
          </a:prstGeom>
        </p:spPr>
      </p:pic>
      <p:sp>
        <p:nvSpPr>
          <p:cNvPr id="167" name="谢谢老师的指导和同学们的帮助"/>
          <p:cNvSpPr txBox="1">
            <a:spLocks noGrp="1"/>
          </p:cNvSpPr>
          <p:nvPr>
            <p:ph type="title"/>
          </p:nvPr>
        </p:nvSpPr>
        <p:spPr>
          <a:xfrm>
            <a:off x="1428750" y="11315700"/>
            <a:ext cx="21526500" cy="1524000"/>
          </a:xfrm>
          <a:prstGeom prst="rect">
            <a:avLst/>
          </a:prstGeom>
        </p:spPr>
        <p:txBody>
          <a:bodyPr/>
          <a:lstStyle>
            <a:lvl1pPr defTabSz="734694">
              <a:defRPr sz="8010">
                <a:effectLst>
                  <a:outerShdw blurRad="45212" dist="22606" dir="5400000" rotWithShape="0">
                    <a:srgbClr val="000000"/>
                  </a:outerShdw>
                </a:effectLst>
              </a:defRPr>
            </a:lvl1pPr>
          </a:lstStyle>
          <a:p>
            <a:r>
              <a:t>谢谢老师的指导和同学们的帮助</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67</TotalTime>
  <Words>795</Words>
  <Application>Microsoft Macintosh PowerPoint</Application>
  <PresentationFormat>自定义</PresentationFormat>
  <Paragraphs>37</Paragraphs>
  <Slides>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等线 Light</vt:lpstr>
      <vt:lpstr>宋体</vt:lpstr>
      <vt:lpstr>Arial</vt:lpstr>
      <vt:lpstr>Helvetica Neue</vt:lpstr>
      <vt:lpstr>Helvetica Neue Medium</vt:lpstr>
      <vt:lpstr>Times New Roman</vt:lpstr>
      <vt:lpstr>New_Template2</vt:lpstr>
      <vt:lpstr>机器学习大作业答辩</vt:lpstr>
      <vt:lpstr>车牌识别与定位摘要</vt:lpstr>
      <vt:lpstr>针对研究内容采取的具体的技术方案</vt:lpstr>
      <vt:lpstr>实验及结果分析 </vt:lpstr>
      <vt:lpstr>实验及结果分析 </vt:lpstr>
      <vt:lpstr>总结与下一步期望</vt:lpstr>
      <vt:lpstr>自我评价</vt:lpstr>
      <vt:lpstr>完整代码及注释</vt:lpstr>
      <vt:lpstr>谢谢老师的指导和同学们的帮助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数据结构答辩</dc:title>
  <cp:lastModifiedBy>成 孙</cp:lastModifiedBy>
  <cp:revision>9</cp:revision>
  <dcterms:modified xsi:type="dcterms:W3CDTF">2023-02-05T14:24:49Z</dcterms:modified>
</cp:coreProperties>
</file>